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9" r:id="rId2"/>
    <p:sldId id="273" r:id="rId3"/>
    <p:sldId id="274" r:id="rId4"/>
    <p:sldId id="275" r:id="rId5"/>
    <p:sldId id="280" r:id="rId6"/>
    <p:sldId id="276" r:id="rId7"/>
    <p:sldId id="283" r:id="rId8"/>
    <p:sldId id="281" r:id="rId9"/>
    <p:sldId id="284" r:id="rId10"/>
    <p:sldId id="282" r:id="rId11"/>
    <p:sldId id="285" r:id="rId12"/>
    <p:sldId id="287" r:id="rId13"/>
    <p:sldId id="286" r:id="rId14"/>
    <p:sldId id="277" r:id="rId15"/>
    <p:sldId id="278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5" r:id="rId25"/>
    <p:sldId id="268" r:id="rId26"/>
    <p:sldId id="269" r:id="rId27"/>
    <p:sldId id="266" r:id="rId28"/>
    <p:sldId id="267" r:id="rId29"/>
    <p:sldId id="264" r:id="rId30"/>
    <p:sldId id="270" r:id="rId31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82" y="-15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FCE0E-EAE3-4435-A4BB-39E516413F09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4BBFD-690F-469F-B6BB-5D4DF749D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21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4BBFD-690F-469F-B6BB-5D4DF749D3A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13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71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5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24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30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57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79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40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79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38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72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67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FA149-3771-4860-863C-AB5709543612}" type="datetimeFigureOut">
              <a:rPr lang="de-DE" smtClean="0"/>
              <a:t>06.10.2020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07E8A-26F2-4F0B-89EB-AC988A610B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84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F202B-EF23-489A-A0F8-FD3550C50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/>
          <a:lstStyle/>
          <a:p>
            <a:r>
              <a:rPr lang="de-DE" dirty="0"/>
              <a:t>B31 West – Nein Danke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0AD599-5014-473B-A8C1-A3A4CA25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060848"/>
            <a:ext cx="5422701" cy="36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35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D0BCD2E-BDE0-4963-AE70-8A6EF84C5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1036749"/>
            <a:ext cx="7933386" cy="4784501"/>
          </a:xfrm>
          <a:prstGeom prst="rect">
            <a:avLst/>
          </a:prstGeom>
        </p:spPr>
      </p:pic>
      <p:sp>
        <p:nvSpPr>
          <p:cNvPr id="7" name="Sprechblase: rechteckig 6">
            <a:extLst>
              <a:ext uri="{FF2B5EF4-FFF2-40B4-BE49-F238E27FC236}">
                <a16:creationId xmlns:a16="http://schemas.microsoft.com/office/drawing/2014/main" id="{FC24D587-D66A-4ECB-8FEA-19089A7D6DE7}"/>
              </a:ext>
            </a:extLst>
          </p:cNvPr>
          <p:cNvSpPr/>
          <p:nvPr/>
        </p:nvSpPr>
        <p:spPr>
          <a:xfrm>
            <a:off x="1760562" y="4376868"/>
            <a:ext cx="1656184" cy="612648"/>
          </a:xfrm>
          <a:prstGeom prst="wedgeRectCallout">
            <a:avLst>
              <a:gd name="adj1" fmla="val -20833"/>
              <a:gd name="adj2" fmla="val 11019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Stromtrasse</a:t>
            </a:r>
          </a:p>
        </p:txBody>
      </p:sp>
      <p:sp>
        <p:nvSpPr>
          <p:cNvPr id="9" name="Sprechblase: rechteckig 8">
            <a:extLst>
              <a:ext uri="{FF2B5EF4-FFF2-40B4-BE49-F238E27FC236}">
                <a16:creationId xmlns:a16="http://schemas.microsoft.com/office/drawing/2014/main" id="{471EB9C1-4A11-47E9-BF88-6151A073EDBD}"/>
              </a:ext>
            </a:extLst>
          </p:cNvPr>
          <p:cNvSpPr/>
          <p:nvPr/>
        </p:nvSpPr>
        <p:spPr>
          <a:xfrm>
            <a:off x="4788024" y="1556792"/>
            <a:ext cx="1872208" cy="612648"/>
          </a:xfrm>
          <a:prstGeom prst="wedgeRectCallout">
            <a:avLst>
              <a:gd name="adj1" fmla="val -20833"/>
              <a:gd name="adj2" fmla="val 11019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Tunibergvariante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59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2A3C-4371-4EF5-8AA8-3BC975CE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/>
              <a:t>Was heißt das für </a:t>
            </a:r>
            <a:r>
              <a:rPr lang="de-DE" dirty="0" err="1"/>
              <a:t>Gottenheim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1CDB22-7CE7-491A-8BC1-A359627A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823" y="1772816"/>
            <a:ext cx="8062664" cy="40324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DE" sz="3825" dirty="0"/>
          </a:p>
          <a:p>
            <a:pPr marL="0" indent="0">
              <a:buNone/>
            </a:pPr>
            <a:r>
              <a:rPr lang="de-DE" sz="3825" dirty="0" err="1"/>
              <a:t>Gottenheim</a:t>
            </a:r>
            <a:r>
              <a:rPr lang="de-DE" sz="3825" dirty="0"/>
              <a:t> trägt die Last auf seiner Gemarkung</a:t>
            </a:r>
          </a:p>
          <a:p>
            <a:pPr marL="0" indent="0">
              <a:buNone/>
            </a:pPr>
            <a:endParaRPr lang="de-DE" sz="3825" dirty="0"/>
          </a:p>
          <a:p>
            <a:pPr marL="0" indent="0">
              <a:buNone/>
            </a:pPr>
            <a:r>
              <a:rPr lang="de-DE" sz="4000" dirty="0"/>
              <a:t>auch im 2. Bauabschnitt</a:t>
            </a:r>
          </a:p>
          <a:p>
            <a:pPr marL="0" indent="0">
              <a:buNone/>
            </a:pPr>
            <a:endParaRPr lang="de-DE" sz="4000" dirty="0"/>
          </a:p>
          <a:p>
            <a:pPr lvl="1"/>
            <a:r>
              <a:rPr lang="de-DE" sz="3600" dirty="0"/>
              <a:t>Flächenverbrauch </a:t>
            </a:r>
            <a:endParaRPr lang="de-DE" sz="3525" dirty="0"/>
          </a:p>
          <a:p>
            <a:pPr lvl="1"/>
            <a:r>
              <a:rPr lang="de-DE" sz="3375" dirty="0"/>
              <a:t>Eingekesselt </a:t>
            </a:r>
          </a:p>
          <a:p>
            <a:pPr lvl="1"/>
            <a:r>
              <a:rPr lang="de-DE" sz="3375" dirty="0"/>
              <a:t>Lärm</a:t>
            </a:r>
          </a:p>
        </p:txBody>
      </p:sp>
    </p:spTree>
    <p:extLst>
      <p:ext uri="{BB962C8B-B14F-4D97-AF65-F5344CB8AC3E}">
        <p14:creationId xmlns:p14="http://schemas.microsoft.com/office/powerpoint/2010/main" val="214757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5858126-3733-412D-A479-0F2183B1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512"/>
            <a:ext cx="9144000" cy="51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91C7603-DC6C-4F83-BBC5-E378180F6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979"/>
            <a:ext cx="9144000" cy="51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7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2A3C-4371-4EF5-8AA8-3BC975CE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/>
              <a:t>B31 West ist überflüssig, </a:t>
            </a:r>
            <a:br>
              <a:rPr lang="de-DE" dirty="0"/>
            </a:br>
            <a:r>
              <a:rPr lang="de-DE" dirty="0"/>
              <a:t>es gibt eine Transit Strecke: B31a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1CDB22-7CE7-491A-8BC1-A359627A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615758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B31a  Breisach – Hausen auf die A5</a:t>
            </a:r>
          </a:p>
          <a:p>
            <a:pPr marL="0" indent="0">
              <a:buNone/>
            </a:pPr>
            <a:r>
              <a:rPr lang="de-DE" dirty="0"/>
              <a:t>A5 Freiburg Mitte – Höllental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40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48807-C2B7-46F7-A1FC-6ED3564D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B31 West = Eine Transit-Strecke für überregionalen Verkehr und LKWs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711EA1-E8B1-4278-B0C7-F0C3A1070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970227" cy="32635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dirty="0"/>
              <a:t>Für andere Gemeinden mag es eine Entlastung sein, </a:t>
            </a:r>
            <a:r>
              <a:rPr lang="de-DE" dirty="0" err="1"/>
              <a:t>Gottenheim</a:t>
            </a:r>
            <a:r>
              <a:rPr lang="de-DE" dirty="0"/>
              <a:t> zahlt den höchsten Preis</a:t>
            </a:r>
            <a:r>
              <a:rPr lang="de-DE"/>
              <a:t>. </a:t>
            </a:r>
          </a:p>
          <a:p>
            <a:pPr marL="0" indent="0">
              <a:buNone/>
            </a:pPr>
            <a:endParaRPr lang="de-DE" sz="2700" dirty="0"/>
          </a:p>
          <a:p>
            <a:pPr marL="0" indent="0">
              <a:buNone/>
            </a:pPr>
            <a:r>
              <a:rPr lang="de-DE" dirty="0"/>
              <a:t>Wen interessiert es, </a:t>
            </a:r>
          </a:p>
          <a:p>
            <a:pPr marL="0" indent="0">
              <a:buNone/>
            </a:pPr>
            <a:r>
              <a:rPr lang="de-DE" dirty="0"/>
              <a:t>ob wir mit unseren Autos noch raus und reinkommen?</a:t>
            </a:r>
          </a:p>
          <a:p>
            <a:pPr marL="0" indent="0">
              <a:buNone/>
            </a:pPr>
            <a:r>
              <a:rPr lang="de-DE" dirty="0"/>
              <a:t>ob unser dörflicher Charakter durch Lärm zerstört wird?</a:t>
            </a:r>
          </a:p>
          <a:p>
            <a:pPr marL="0" indent="0">
              <a:buNone/>
            </a:pPr>
            <a:r>
              <a:rPr lang="de-DE" dirty="0"/>
              <a:t>Ob unsere Flächen: Landwirtschaft und Naherholung kaputt gehen?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Auch wir dürfen uns für unsere Interessen einsetzen. 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700" dirty="0"/>
          </a:p>
          <a:p>
            <a:pPr marL="0" indent="0">
              <a:buNone/>
            </a:pPr>
            <a:endParaRPr lang="de-DE" sz="2700" dirty="0"/>
          </a:p>
        </p:txBody>
      </p:sp>
    </p:spTree>
    <p:extLst>
      <p:ext uri="{BB962C8B-B14F-4D97-AF65-F5344CB8AC3E}">
        <p14:creationId xmlns:p14="http://schemas.microsoft.com/office/powerpoint/2010/main" val="122417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Verkehrsprognose 2019</a:t>
            </a:r>
            <a:br>
              <a:rPr lang="de-DE" dirty="0"/>
            </a:br>
            <a:br>
              <a:rPr lang="de-DE" dirty="0"/>
            </a:br>
            <a:r>
              <a:rPr lang="de-DE" sz="3100" dirty="0"/>
              <a:t>Regierungspräsidium Freiburg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876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Mit den Zielen</a:t>
            </a:r>
          </a:p>
          <a:p>
            <a:r>
              <a:rPr lang="de-DE" dirty="0"/>
              <a:t>eine Straßennetzverknüpfung der deutsch/französischen und europäischen Fernstraßen zu erhalten,</a:t>
            </a:r>
          </a:p>
          <a:p>
            <a:r>
              <a:rPr lang="de-DE" dirty="0"/>
              <a:t>eine Entwicklungsachse für die Region südlicher Kaiserstuhl zu schaffen,</a:t>
            </a:r>
          </a:p>
          <a:p>
            <a:r>
              <a:rPr lang="de-DE" dirty="0"/>
              <a:t>sowie durch Verkehrsbündelung auf neuer Trasse Verkehrsentlastungen in den </a:t>
            </a:r>
            <a:r>
              <a:rPr lang="de-DE" dirty="0" err="1"/>
              <a:t>Ortsdurchfahrten</a:t>
            </a:r>
            <a:r>
              <a:rPr lang="de-DE" dirty="0"/>
              <a:t> der Region zu erreichen</a:t>
            </a:r>
          </a:p>
        </p:txBody>
      </p:sp>
      <p:sp>
        <p:nvSpPr>
          <p:cNvPr id="4" name="Rechteck 3"/>
          <p:cNvSpPr/>
          <p:nvPr/>
        </p:nvSpPr>
        <p:spPr>
          <a:xfrm>
            <a:off x="395536" y="6237312"/>
            <a:ext cx="1728192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Seite 11</a:t>
            </a:r>
          </a:p>
        </p:txBody>
      </p:sp>
    </p:spTree>
    <p:extLst>
      <p:ext uri="{BB962C8B-B14F-4D97-AF65-F5344CB8AC3E}">
        <p14:creationId xmlns:p14="http://schemas.microsoft.com/office/powerpoint/2010/main" val="206887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r>
              <a:rPr lang="de-DE" sz="3200" dirty="0"/>
              <a:t>10  Varianten</a:t>
            </a:r>
            <a:br>
              <a:rPr lang="de-DE" sz="3200" dirty="0"/>
            </a:br>
            <a:r>
              <a:rPr lang="de-DE" sz="3200" dirty="0"/>
              <a:t>mit Untervarianten</a:t>
            </a:r>
            <a:br>
              <a:rPr lang="de-DE" sz="3200" dirty="0"/>
            </a:br>
            <a:r>
              <a:rPr lang="de-DE" sz="3200" dirty="0"/>
              <a:t>29 Varianten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rmAutofit fontScale="700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79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pPr algn="l"/>
            <a:r>
              <a:rPr lang="de-DE" sz="2800" dirty="0"/>
              <a:t>Es wurden verschieden Untersuchungen gemacht :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- Trassenlänge</a:t>
            </a:r>
            <a:br>
              <a:rPr lang="de-DE" sz="2800" dirty="0"/>
            </a:br>
            <a:r>
              <a:rPr lang="de-DE" sz="2800" dirty="0"/>
              <a:t>- Fahrzeit</a:t>
            </a:r>
            <a:br>
              <a:rPr lang="de-DE" sz="2800" dirty="0"/>
            </a:br>
            <a:r>
              <a:rPr lang="de-DE" sz="2800" dirty="0"/>
              <a:t>- Schwerlastverkehr</a:t>
            </a:r>
            <a:br>
              <a:rPr lang="de-DE" sz="2800" dirty="0"/>
            </a:br>
            <a:r>
              <a:rPr lang="de-DE" sz="2800" dirty="0"/>
              <a:t>- Kfz Verkehr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rmAutofit fontScale="700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845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466FC-67A7-4E7C-B439-04A7E837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Ansprechpersonen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3B27B0-3283-4F26-8DB3-2E8E3643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Edeltraud Ambs    	0151 – 17385414</a:t>
            </a:r>
          </a:p>
          <a:p>
            <a:pPr marL="0" indent="0">
              <a:buNone/>
            </a:pPr>
            <a:r>
              <a:rPr lang="de-DE" dirty="0"/>
              <a:t>Thomas Barleon   	0152 – 25219349</a:t>
            </a:r>
          </a:p>
          <a:p>
            <a:pPr marL="0" indent="0">
              <a:buNone/>
            </a:pPr>
            <a:r>
              <a:rPr lang="de-DE" dirty="0"/>
              <a:t>Miriam Engelhardt	0152 – 29572345</a:t>
            </a:r>
          </a:p>
          <a:p>
            <a:pPr marL="0" indent="0">
              <a:buNone/>
            </a:pPr>
            <a:r>
              <a:rPr lang="de-DE" dirty="0"/>
              <a:t>Jörg Hunn			0175 – 4405173   </a:t>
            </a:r>
          </a:p>
          <a:p>
            <a:pPr marL="0" indent="0">
              <a:buNone/>
            </a:pPr>
            <a:r>
              <a:rPr lang="de-DE" dirty="0"/>
              <a:t>Jutta Nopper		0151 – 20614736</a:t>
            </a:r>
          </a:p>
          <a:p>
            <a:pPr marL="0" indent="0">
              <a:buNone/>
            </a:pPr>
            <a:r>
              <a:rPr lang="de-DE" dirty="0"/>
              <a:t>Matthias </a:t>
            </a:r>
            <a:r>
              <a:rPr lang="de-DE" dirty="0" err="1"/>
              <a:t>Nückles</a:t>
            </a:r>
            <a:r>
              <a:rPr lang="de-DE"/>
              <a:t>	0173 – 3212479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01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r>
              <a:rPr lang="de-DE" sz="3200" dirty="0"/>
              <a:t>Kürzeste Trasse ist die Hochspannungstrasse</a:t>
            </a:r>
            <a:br>
              <a:rPr lang="de-DE" sz="3200" dirty="0"/>
            </a:br>
            <a:r>
              <a:rPr lang="de-DE" sz="3200" dirty="0"/>
              <a:t>mit 11,8 km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Längste Trasse ist die </a:t>
            </a:r>
            <a:r>
              <a:rPr lang="de-DE" sz="3200" dirty="0" err="1"/>
              <a:t>Tunibergvariante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mit 13,1 km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Seite 53</a:t>
            </a:r>
          </a:p>
        </p:txBody>
      </p:sp>
    </p:spTree>
    <p:extLst>
      <p:ext uri="{BB962C8B-B14F-4D97-AF65-F5344CB8AC3E}">
        <p14:creationId xmlns:p14="http://schemas.microsoft.com/office/powerpoint/2010/main" val="2768482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r>
              <a:rPr lang="de-DE" sz="3200" dirty="0"/>
              <a:t>Aufgrund der erhöhten Netzauslastung wird die Reisezeit steigen 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Gesamt Fahrzeit von Gottenheim nach Breisach :</a:t>
            </a:r>
            <a:br>
              <a:rPr lang="de-DE" sz="3200" dirty="0"/>
            </a:br>
            <a:r>
              <a:rPr lang="de-DE" sz="3200" dirty="0"/>
              <a:t>Null Fall 14,4 min.</a:t>
            </a:r>
            <a:br>
              <a:rPr lang="de-DE" sz="3200" dirty="0"/>
            </a:br>
            <a:r>
              <a:rPr lang="de-DE" sz="3200" dirty="0"/>
              <a:t>Neubau 15,3 bis 15,5 min.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Seite 27</a:t>
            </a:r>
          </a:p>
        </p:txBody>
      </p:sp>
    </p:spTree>
    <p:extLst>
      <p:ext uri="{BB962C8B-B14F-4D97-AF65-F5344CB8AC3E}">
        <p14:creationId xmlns:p14="http://schemas.microsoft.com/office/powerpoint/2010/main" val="3229797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r>
              <a:rPr lang="de-DE" sz="3200" dirty="0"/>
              <a:t>Gesamt Fahrzeit von Freiburg nach Breisach :</a:t>
            </a:r>
            <a:br>
              <a:rPr lang="de-DE" sz="3200" dirty="0"/>
            </a:br>
            <a:r>
              <a:rPr lang="de-DE" sz="3200" dirty="0"/>
              <a:t>Null Fall 29,4 min.</a:t>
            </a:r>
            <a:br>
              <a:rPr lang="de-DE" sz="3200" dirty="0"/>
            </a:br>
            <a:r>
              <a:rPr lang="de-DE" sz="3200" dirty="0"/>
              <a:t>Neubau 30,7 bis 31,1 min.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34256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pPr algn="l"/>
            <a:r>
              <a:rPr lang="de-DE" sz="3200" dirty="0"/>
              <a:t>Der Verkehr nimmt zu, aufgrund der geplanten Bebauung entlang der Trasse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Es entsteht zusätzlicher Verkehr durch: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Wohnen 65 ha	-	1620 Kfz/24h</a:t>
            </a:r>
            <a:br>
              <a:rPr lang="de-DE" sz="3200" dirty="0"/>
            </a:br>
            <a:r>
              <a:rPr lang="de-DE" sz="3200" dirty="0"/>
              <a:t>Gewerbe 136 ha		-	3750 Kfz/24h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r>
              <a:rPr lang="de-DE" sz="2000" dirty="0"/>
              <a:t>Seite 34</a:t>
            </a:r>
          </a:p>
        </p:txBody>
      </p:sp>
    </p:spTree>
    <p:extLst>
      <p:ext uri="{BB962C8B-B14F-4D97-AF65-F5344CB8AC3E}">
        <p14:creationId xmlns:p14="http://schemas.microsoft.com/office/powerpoint/2010/main" val="1056433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r>
              <a:rPr lang="de-DE" sz="3200" dirty="0"/>
              <a:t>„Eine Weiterführung der B 31 neu bis Breisach würde zudem neuen Verkehr generieren ... Dies entspricht einer mittleren Zunahme des Verkehrsaufkommens um 8,9 %.“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Seite 73</a:t>
            </a:r>
          </a:p>
        </p:txBody>
      </p:sp>
    </p:spTree>
    <p:extLst>
      <p:ext uri="{BB962C8B-B14F-4D97-AF65-F5344CB8AC3E}">
        <p14:creationId xmlns:p14="http://schemas.microsoft.com/office/powerpoint/2010/main" val="1011599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954560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2016 Istzustand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04" y="332656"/>
            <a:ext cx="9170704" cy="51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160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6309320"/>
            <a:ext cx="245861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Hochspannungstrasse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" y="785813"/>
            <a:ext cx="90297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8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6450692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/>
              <a:t>Seite</a:t>
            </a:r>
            <a:r>
              <a:rPr lang="de-DE" sz="2000" dirty="0"/>
              <a:t> </a:t>
            </a:r>
            <a:r>
              <a:rPr lang="de-DE" sz="1400" dirty="0"/>
              <a:t>266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855805"/>
              </p:ext>
            </p:extLst>
          </p:nvPr>
        </p:nvGraphicFramePr>
        <p:xfrm>
          <a:off x="107505" y="116631"/>
          <a:ext cx="8928992" cy="421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5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85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4432"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 dirty="0">
                          <a:effectLst/>
                        </a:rPr>
                        <a:t>Verkehrsuntersuchung  8/2019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Belastung Kfz/24h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de-DE" sz="1600" u="none" strike="noStrike" dirty="0" err="1">
                          <a:effectLst/>
                        </a:rPr>
                        <a:t>Bötzingerstr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de-DE" sz="1600" u="none" strike="noStrike" dirty="0">
                          <a:effectLst/>
                        </a:rPr>
                        <a:t>Hauptstraße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de-DE" sz="1600" u="none" strike="noStrike" dirty="0" err="1">
                          <a:effectLst/>
                        </a:rPr>
                        <a:t>Hauptsraße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de-DE" sz="1600" u="none" strike="noStrike" dirty="0" err="1">
                          <a:effectLst/>
                        </a:rPr>
                        <a:t>Buchheimerstr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de-DE" sz="1600" u="none" strike="noStrike" dirty="0">
                          <a:effectLst/>
                        </a:rPr>
                        <a:t>Wasenweilerstr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de-DE" sz="1600" u="none" strike="noStrike" dirty="0" err="1">
                          <a:effectLst/>
                        </a:rPr>
                        <a:t>Umkircherstr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600" u="none" strike="noStrike">
                          <a:effectLst/>
                        </a:rPr>
                        <a:t> west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600" u="none" strike="noStrike">
                          <a:effectLst/>
                        </a:rPr>
                        <a:t> mitte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75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>
                          <a:effectLst/>
                        </a:rPr>
                        <a:t>Prognose 2030  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>
                          <a:effectLst/>
                        </a:rPr>
                        <a:t>0 - Variante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6400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3200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6950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4300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4250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1800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>
                          <a:effectLst/>
                        </a:rPr>
                        <a:t>Hochspannungs-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4350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3750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6100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 3750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500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2350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 err="1">
                          <a:effectLst/>
                        </a:rPr>
                        <a:t>trasse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432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>
                          <a:effectLst/>
                        </a:rPr>
                        <a:t>Zu- Abnahme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-2050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+550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-850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-550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-3750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+550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6" marR="7436" marT="74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642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dirty="0"/>
              <a:t>Seite 266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833232"/>
              </p:ext>
            </p:extLst>
          </p:nvPr>
        </p:nvGraphicFramePr>
        <p:xfrm>
          <a:off x="107504" y="692696"/>
          <a:ext cx="9036497" cy="33123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7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27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Belastung Kfz/24h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 err="1">
                          <a:effectLst/>
                        </a:rPr>
                        <a:t>Bötzingerstr</a:t>
                      </a:r>
                      <a:r>
                        <a:rPr lang="de-DE" sz="1600" u="none" strike="noStrike" dirty="0">
                          <a:effectLst/>
                        </a:rPr>
                        <a:t>.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Hauptstraße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 err="1">
                          <a:effectLst/>
                        </a:rPr>
                        <a:t>Hauptsraße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 err="1">
                          <a:effectLst/>
                        </a:rPr>
                        <a:t>Buchheimerstr</a:t>
                      </a:r>
                      <a:r>
                        <a:rPr lang="de-DE" sz="1600" u="none" strike="noStrike" dirty="0">
                          <a:effectLst/>
                        </a:rPr>
                        <a:t>.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Wasenweilerstr.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 err="1">
                          <a:effectLst/>
                        </a:rPr>
                        <a:t>Umkircherstr</a:t>
                      </a:r>
                      <a:r>
                        <a:rPr lang="de-DE" sz="1600" u="none" strike="noStrike" dirty="0">
                          <a:effectLst/>
                        </a:rPr>
                        <a:t>.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 west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mitte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>
                          <a:effectLst/>
                        </a:rPr>
                        <a:t>Zählung 2016     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5050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4500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5550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4150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4000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1650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>
                          <a:effectLst/>
                        </a:rPr>
                        <a:t>0 - Fall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 dirty="0">
                          <a:effectLst/>
                        </a:rPr>
                        <a:t>Hochspannungs-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4350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3750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6100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3750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500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2350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>
                          <a:effectLst/>
                        </a:rPr>
                        <a:t>trasse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algn="l" rtl="0" fontAlgn="b"/>
                      <a:r>
                        <a:rPr lang="de-DE" sz="1600" u="none" strike="noStrike">
                          <a:effectLst/>
                        </a:rPr>
                        <a:t>Zu- Abnahme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-700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-750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+550</a:t>
                      </a:r>
                      <a:endParaRPr lang="de-DE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-400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-3500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+700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7" marR="7177" marT="71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455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/>
          </a:bodyPr>
          <a:lstStyle/>
          <a:p>
            <a:r>
              <a:rPr lang="de-DE" sz="3200" dirty="0"/>
              <a:t>Aussage des Regierungspräsidiums </a:t>
            </a:r>
            <a:br>
              <a:rPr lang="de-DE" sz="3200" dirty="0"/>
            </a:br>
            <a:r>
              <a:rPr lang="de-DE" sz="3200" dirty="0"/>
              <a:t>„Eine allgemein gültige</a:t>
            </a:r>
            <a:br>
              <a:rPr lang="de-DE" sz="3200" dirty="0"/>
            </a:br>
            <a:r>
              <a:rPr lang="de-DE" sz="3200" dirty="0"/>
              <a:t>Angabe zum Grad der Entlastung der </a:t>
            </a:r>
            <a:r>
              <a:rPr lang="de-DE" sz="3200" dirty="0" err="1"/>
              <a:t>Ortsdurchfahrten</a:t>
            </a:r>
            <a:r>
              <a:rPr lang="de-DE" sz="3200" dirty="0"/>
              <a:t> ist daher schwierig“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Seite 67</a:t>
            </a:r>
          </a:p>
        </p:txBody>
      </p:sp>
    </p:spTree>
    <p:extLst>
      <p:ext uri="{BB962C8B-B14F-4D97-AF65-F5344CB8AC3E}">
        <p14:creationId xmlns:p14="http://schemas.microsoft.com/office/powerpoint/2010/main" val="120582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2A3C-4371-4EF5-8AA8-3BC975CE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Wir sind für die Nullvariante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1CDB22-7CE7-491A-8BC1-A359627AF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800" dirty="0"/>
              <a:t>Für den Erhalt </a:t>
            </a:r>
          </a:p>
          <a:p>
            <a:r>
              <a:rPr lang="de-DE" sz="2800" dirty="0"/>
              <a:t>des dörflichen Charakter </a:t>
            </a:r>
            <a:r>
              <a:rPr lang="de-DE" sz="2800" dirty="0" err="1"/>
              <a:t>Gottenheims</a:t>
            </a:r>
            <a:r>
              <a:rPr lang="de-DE" sz="2800" dirty="0"/>
              <a:t> </a:t>
            </a:r>
          </a:p>
          <a:p>
            <a:r>
              <a:rPr lang="de-DE" sz="2800" dirty="0"/>
              <a:t>Mit Ruhe und Naherholung</a:t>
            </a:r>
          </a:p>
          <a:p>
            <a:r>
              <a:rPr lang="de-DE" sz="2800" dirty="0"/>
              <a:t>Landwirtschaftlichen Flächen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300" dirty="0">
                <a:latin typeface="+mj-lt"/>
                <a:ea typeface="+mj-ea"/>
                <a:cs typeface="+mj-cs"/>
              </a:rPr>
              <a:t>Und wollen den Weiterbau der B31 verhindern</a:t>
            </a:r>
          </a:p>
        </p:txBody>
      </p:sp>
    </p:spTree>
    <p:extLst>
      <p:ext uri="{BB962C8B-B14F-4D97-AF65-F5344CB8AC3E}">
        <p14:creationId xmlns:p14="http://schemas.microsoft.com/office/powerpoint/2010/main" val="1313014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4824536"/>
          </a:xfrm>
        </p:spPr>
        <p:txBody>
          <a:bodyPr>
            <a:normAutofit fontScale="90000"/>
          </a:bodyPr>
          <a:lstStyle/>
          <a:p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Die Variante 10 trifft bei </a:t>
            </a:r>
            <a:r>
              <a:rPr lang="de-DE" sz="3200" dirty="0" err="1"/>
              <a:t>Hochstetten</a:t>
            </a:r>
            <a:r>
              <a:rPr lang="de-DE" sz="3200" dirty="0"/>
              <a:t> auf die bestehende B31 </a:t>
            </a:r>
            <a:br>
              <a:rPr lang="de-DE" sz="3200" dirty="0"/>
            </a:br>
            <a:r>
              <a:rPr lang="de-DE" sz="3200" dirty="0"/>
              <a:t>Die dann ein Verkehrsaufkommen von ca.19.000 Kfz/24h hat.</a:t>
            </a:r>
            <a:br>
              <a:rPr lang="de-DE" sz="3200" dirty="0"/>
            </a:br>
            <a:r>
              <a:rPr lang="de-DE" sz="3200" dirty="0"/>
              <a:t>Deshalb ist geplant sie 4 Spurig auszubauen.</a:t>
            </a:r>
            <a:br>
              <a:rPr lang="de-DE" sz="3200"/>
            </a:br>
            <a:br>
              <a:rPr lang="de-DE" sz="3200"/>
            </a:br>
            <a:br>
              <a:rPr lang="de-DE" sz="3200" dirty="0"/>
            </a:br>
            <a:r>
              <a:rPr lang="de-DE" sz="3200" dirty="0"/>
              <a:t>Was heißt das für </a:t>
            </a:r>
            <a:r>
              <a:rPr lang="de-DE" sz="3200" dirty="0" err="1"/>
              <a:t>Gottenheim</a:t>
            </a:r>
            <a:r>
              <a:rPr lang="de-DE" sz="3200" dirty="0"/>
              <a:t> mit 22.450 prognostizierten Fahrzeugen?</a:t>
            </a:r>
            <a:br>
              <a:rPr lang="de-DE" sz="3200" dirty="0"/>
            </a:br>
            <a:br>
              <a:rPr lang="de-DE" sz="3200" dirty="0"/>
            </a:br>
            <a:br>
              <a:rPr lang="de-DE" sz="3200" dirty="0"/>
            </a:b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33256"/>
            <a:ext cx="1666528" cy="39290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1966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2A3C-4371-4EF5-8AA8-3BC975CE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Warum B 31 West?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87176D-8AEE-4A59-AE2F-B659BE4B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2" y="1268760"/>
            <a:ext cx="7822978" cy="4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9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35E7AD3-4C95-4025-9F11-FD35BA9F02E4}"/>
              </a:ext>
            </a:extLst>
          </p:cNvPr>
          <p:cNvSpPr txBox="1"/>
          <p:nvPr/>
        </p:nvSpPr>
        <p:spPr>
          <a:xfrm>
            <a:off x="827584" y="2660463"/>
            <a:ext cx="78592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/>
              <a:t>Ziele der Maßnahme</a:t>
            </a:r>
          </a:p>
          <a:p>
            <a:r>
              <a:rPr lang="de-DE" sz="28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Zügige Verbindung für den überregionalen Verkehr von Breisach zum heutigen Bauende der B 31 bei </a:t>
            </a:r>
            <a:r>
              <a:rPr lang="de-DE" sz="2800" dirty="0" err="1"/>
              <a:t>Gottenheim</a:t>
            </a:r>
            <a:endParaRPr lang="de-DE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Verbesserung der regionalen Erschließung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Entlastung der Ortschaften am südlichen Kaiserstuhl vom innerörtlichen Verkehr</a:t>
            </a:r>
          </a:p>
        </p:txBody>
      </p:sp>
      <p:pic>
        <p:nvPicPr>
          <p:cNvPr id="10" name="Grafik 9" descr="Ein Bild, das Gras, draußen, Feld, grün enthält.&#10;&#10;Automatisch generierte Beschreibung">
            <a:extLst>
              <a:ext uri="{FF2B5EF4-FFF2-40B4-BE49-F238E27FC236}">
                <a16:creationId xmlns:a16="http://schemas.microsoft.com/office/drawing/2014/main" id="{8322B06F-854F-4F60-B674-CABAEA54E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69801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AA3D6FD9-2B36-43CF-B04E-55C5F22C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3C01BBB-30D5-4E09-A3F3-37B2CF2E207B}"/>
              </a:ext>
            </a:extLst>
          </p:cNvPr>
          <p:cNvSpPr/>
          <p:nvPr/>
        </p:nvSpPr>
        <p:spPr>
          <a:xfrm>
            <a:off x="4283968" y="3356992"/>
            <a:ext cx="4474840" cy="849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66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2A3C-4371-4EF5-8AA8-3BC975CE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/>
              <a:t>Was heißt das für </a:t>
            </a:r>
            <a:r>
              <a:rPr lang="de-DE" dirty="0" err="1"/>
              <a:t>Gottenheim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1CDB22-7CE7-491A-8BC1-A359627A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554" y="2204864"/>
            <a:ext cx="8062664" cy="27363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3825" dirty="0"/>
              <a:t>Ziel- und Quellverkehr braucht keine neue Straße</a:t>
            </a:r>
          </a:p>
          <a:p>
            <a:endParaRPr lang="de-DE" sz="3825" dirty="0"/>
          </a:p>
          <a:p>
            <a:pPr marL="0" indent="0">
              <a:buNone/>
            </a:pPr>
            <a:r>
              <a:rPr lang="de-DE" sz="3825" dirty="0" err="1"/>
              <a:t>Gottenheim</a:t>
            </a:r>
            <a:r>
              <a:rPr lang="de-DE" sz="3825" dirty="0"/>
              <a:t> trägt die Last auf seiner Gemarkung</a:t>
            </a:r>
          </a:p>
          <a:p>
            <a:pPr lvl="1"/>
            <a:r>
              <a:rPr lang="de-DE" sz="3600" dirty="0"/>
              <a:t>schon 1. Bauabschnitt</a:t>
            </a:r>
          </a:p>
        </p:txBody>
      </p:sp>
    </p:spTree>
    <p:extLst>
      <p:ext uri="{BB962C8B-B14F-4D97-AF65-F5344CB8AC3E}">
        <p14:creationId xmlns:p14="http://schemas.microsoft.com/office/powerpoint/2010/main" val="394118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901DEDA-5612-455B-B57F-D6032C63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27781"/>
            <a:ext cx="7696250" cy="54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2A3C-4371-4EF5-8AA8-3BC975CE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/>
              <a:t>Was heißt das für </a:t>
            </a:r>
            <a:r>
              <a:rPr lang="de-DE" dirty="0" err="1"/>
              <a:t>Gottenheim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1CDB22-7CE7-491A-8BC1-A359627A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823" y="1772816"/>
            <a:ext cx="8062664" cy="20882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de-DE" sz="3825" dirty="0"/>
          </a:p>
          <a:p>
            <a:pPr marL="0" indent="0">
              <a:buNone/>
            </a:pPr>
            <a:r>
              <a:rPr lang="de-DE" sz="3825" dirty="0" err="1"/>
              <a:t>Gottenheim</a:t>
            </a:r>
            <a:r>
              <a:rPr lang="de-DE" sz="3825" dirty="0"/>
              <a:t> trägt die Last auf seiner Gemarkung</a:t>
            </a:r>
          </a:p>
          <a:p>
            <a:pPr marL="0" indent="0">
              <a:buNone/>
            </a:pPr>
            <a:endParaRPr lang="de-DE" sz="3825" dirty="0"/>
          </a:p>
          <a:p>
            <a:pPr marL="0" indent="0">
              <a:buNone/>
            </a:pPr>
            <a:r>
              <a:rPr lang="de-DE" sz="3825" dirty="0"/>
              <a:t>auch im 2. Bauabschnitt</a:t>
            </a:r>
          </a:p>
          <a:p>
            <a:pPr marL="0" indent="0">
              <a:buNone/>
            </a:pPr>
            <a:endParaRPr lang="de-DE" sz="3825" dirty="0"/>
          </a:p>
          <a:p>
            <a:pPr marL="0" indent="0">
              <a:buNone/>
            </a:pPr>
            <a:endParaRPr lang="de-DE" sz="3375" dirty="0"/>
          </a:p>
        </p:txBody>
      </p:sp>
    </p:spTree>
    <p:extLst>
      <p:ext uri="{BB962C8B-B14F-4D97-AF65-F5344CB8AC3E}">
        <p14:creationId xmlns:p14="http://schemas.microsoft.com/office/powerpoint/2010/main" val="3587192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DE53B3A-6AD2-4C67-A0BF-E2F8370F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1039969"/>
            <a:ext cx="7959144" cy="47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7982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Microsoft Office PowerPoint</Application>
  <PresentationFormat>Bildschirmpräsentation (4:3)</PresentationFormat>
  <Paragraphs>153</Paragraphs>
  <Slides>30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3" baseType="lpstr">
      <vt:lpstr>Arial</vt:lpstr>
      <vt:lpstr>Calibri</vt:lpstr>
      <vt:lpstr>Larissa</vt:lpstr>
      <vt:lpstr>B31 West – Nein Danke</vt:lpstr>
      <vt:lpstr>Ansprechpersonen</vt:lpstr>
      <vt:lpstr>Wir sind für die Nullvariante </vt:lpstr>
      <vt:lpstr>Warum B 31 West? </vt:lpstr>
      <vt:lpstr>PowerPoint-Präsentation</vt:lpstr>
      <vt:lpstr>Was heißt das für Gottenheim</vt:lpstr>
      <vt:lpstr>PowerPoint-Präsentation</vt:lpstr>
      <vt:lpstr>Was heißt das für Gottenheim</vt:lpstr>
      <vt:lpstr>PowerPoint-Präsentation</vt:lpstr>
      <vt:lpstr>PowerPoint-Präsentation</vt:lpstr>
      <vt:lpstr>Was heißt das für Gottenheim</vt:lpstr>
      <vt:lpstr>PowerPoint-Präsentation</vt:lpstr>
      <vt:lpstr>PowerPoint-Präsentation</vt:lpstr>
      <vt:lpstr>B31 West ist überflüssig,  es gibt eine Transit Strecke: B31a </vt:lpstr>
      <vt:lpstr>B31 West = Eine Transit-Strecke für überregionalen Verkehr und LKWs</vt:lpstr>
      <vt:lpstr>Verkehrsprognose 2019  Regierungspräsidium Freiburg</vt:lpstr>
      <vt:lpstr>PowerPoint-Präsentation</vt:lpstr>
      <vt:lpstr>10  Varianten mit Untervarianten 29 Varianten</vt:lpstr>
      <vt:lpstr>Es wurden verschieden Untersuchungen gemacht :  - Trassenlänge - Fahrzeit - Schwerlastverkehr - Kfz Verkehr </vt:lpstr>
      <vt:lpstr>Kürzeste Trasse ist die Hochspannungstrasse mit 11,8 km  Längste Trasse ist die Tunibergvariante  mit 13,1 km </vt:lpstr>
      <vt:lpstr>Aufgrund der erhöhten Netzauslastung wird die Reisezeit steigen   Gesamt Fahrzeit von Gottenheim nach Breisach : Null Fall 14,4 min. Neubau 15,3 bis 15,5 min.</vt:lpstr>
      <vt:lpstr>Gesamt Fahrzeit von Freiburg nach Breisach : Null Fall 29,4 min. Neubau 30,7 bis 31,1 min.</vt:lpstr>
      <vt:lpstr>Der Verkehr nimmt zu, aufgrund der geplanten Bebauung entlang der Trasse  Es entsteht zusätzlicher Verkehr durch:  Wohnen 65 ha - 1620 Kfz/24h Gewerbe 136 ha  - 3750 Kfz/24h</vt:lpstr>
      <vt:lpstr>„Eine Weiterführung der B 31 neu bis Breisach würde zudem neuen Verkehr generieren ... Dies entspricht einer mittleren Zunahme des Verkehrsaufkommens um 8,9 %.“</vt:lpstr>
      <vt:lpstr>PowerPoint-Präsentation</vt:lpstr>
      <vt:lpstr>PowerPoint-Präsentation</vt:lpstr>
      <vt:lpstr>PowerPoint-Präsentation</vt:lpstr>
      <vt:lpstr>PowerPoint-Präsentation</vt:lpstr>
      <vt:lpstr>Aussage des Regierungspräsidiums  „Eine allgemein gültige Angabe zum Grad der Entlastung der Ortsdurchfahrten ist daher schwierig“</vt:lpstr>
      <vt:lpstr>  Die Variante 10 trifft bei Hochstetten auf die bestehende B31  Die dann ein Verkehrsaufkommen von ca.19.000 Kfz/24h hat. Deshalb ist geplant sie 4 Spurig auszubauen.   Was heißt das für Gottenheim mit 22.450 prognostizierten Fahrzeugen?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Verkehrsprognose 2019  Regierungspräsidium Freiburg</dc:title>
  <dc:creator>ella</dc:creator>
  <cp:lastModifiedBy>tnt</cp:lastModifiedBy>
  <cp:revision>39</cp:revision>
  <cp:lastPrinted>2020-09-29T07:01:25Z</cp:lastPrinted>
  <dcterms:created xsi:type="dcterms:W3CDTF">2020-09-29T07:00:35Z</dcterms:created>
  <dcterms:modified xsi:type="dcterms:W3CDTF">2020-10-11T08:47:56Z</dcterms:modified>
</cp:coreProperties>
</file>